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notesMasterIdLst>
    <p:notesMasterId r:id="rId41"/>
  </p:notesMasterIdLst>
  <p:sldIdLst>
    <p:sldId id="256" r:id="rId2"/>
    <p:sldId id="257" r:id="rId3"/>
    <p:sldId id="268" r:id="rId4"/>
    <p:sldId id="258" r:id="rId5"/>
    <p:sldId id="264" r:id="rId6"/>
    <p:sldId id="260" r:id="rId7"/>
    <p:sldId id="261" r:id="rId8"/>
    <p:sldId id="265" r:id="rId9"/>
    <p:sldId id="266" r:id="rId10"/>
    <p:sldId id="267" r:id="rId11"/>
    <p:sldId id="271" r:id="rId12"/>
    <p:sldId id="273" r:id="rId13"/>
    <p:sldId id="274" r:id="rId14"/>
    <p:sldId id="272" r:id="rId15"/>
    <p:sldId id="263" r:id="rId16"/>
    <p:sldId id="276" r:id="rId17"/>
    <p:sldId id="275" r:id="rId18"/>
    <p:sldId id="277" r:id="rId19"/>
    <p:sldId id="278" r:id="rId20"/>
    <p:sldId id="279" r:id="rId21"/>
    <p:sldId id="283" r:id="rId22"/>
    <p:sldId id="285" r:id="rId23"/>
    <p:sldId id="287" r:id="rId24"/>
    <p:sldId id="286" r:id="rId25"/>
    <p:sldId id="288" r:id="rId26"/>
    <p:sldId id="292" r:id="rId27"/>
    <p:sldId id="290" r:id="rId28"/>
    <p:sldId id="291" r:id="rId29"/>
    <p:sldId id="293" r:id="rId30"/>
    <p:sldId id="294" r:id="rId31"/>
    <p:sldId id="295" r:id="rId32"/>
    <p:sldId id="300" r:id="rId33"/>
    <p:sldId id="301" r:id="rId34"/>
    <p:sldId id="298" r:id="rId35"/>
    <p:sldId id="302" r:id="rId36"/>
    <p:sldId id="303" r:id="rId37"/>
    <p:sldId id="282" r:id="rId38"/>
    <p:sldId id="280" r:id="rId39"/>
    <p:sldId id="25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B680AE-C4D1-4EAE-9C7A-38004A90E9D2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6C4351-A000-4EC4-BE55-CF814E3A75A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644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42615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691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1754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5412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06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24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699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3081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48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6C4351-A000-4EC4-BE55-CF814E3A75A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492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77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684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390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314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14035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9493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384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4664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6479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90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582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50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258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9137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4601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6493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B45D4-0886-4AAA-832A-8A6C05C6B2C9}" type="datetimeFigureOut">
              <a:rPr lang="pt-BR" smtClean="0"/>
              <a:t>09/10/2019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8B74CF-F9ED-46CD-8145-42B700434C4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00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mmacul/Apostila-LM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company/newsletters/articles/stiff-differential-equations.html" TargetMode="External"/><Relationship Id="rId2" Type="http://schemas.openxmlformats.org/officeDocument/2006/relationships/hyperlink" Target="https://github.com/lmmacul/Apostila-LM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pubs.com/renatocoutinho/ode_integration" TargetMode="External"/><Relationship Id="rId5" Type="http://schemas.openxmlformats.org/officeDocument/2006/relationships/hyperlink" Target="https://www.ime.unicamp.br/~pjssilva/pdfs/notas_de_aula/ms211/Problemas_de_Valor_de_Contorno.pdf" TargetMode="External"/><Relationship Id="rId4" Type="http://schemas.openxmlformats.org/officeDocument/2006/relationships/hyperlink" Target="http://wwwp.fc.unesp.br/~adriana/Numerico/EDO.pdf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96816" y="2303585"/>
            <a:ext cx="8588203" cy="1747248"/>
          </a:xfrm>
        </p:spPr>
        <p:txBody>
          <a:bodyPr/>
          <a:lstStyle/>
          <a:p>
            <a:pPr algn="ctr"/>
            <a:r>
              <a:rPr lang="pt-BR" dirty="0" smtClean="0"/>
              <a:t>Métodos numéricos para a solução de integrais e ED’s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46682" y="4074789"/>
            <a:ext cx="7766936" cy="1096899"/>
          </a:xfrm>
        </p:spPr>
        <p:txBody>
          <a:bodyPr/>
          <a:lstStyle/>
          <a:p>
            <a:r>
              <a:rPr lang="pt-BR" dirty="0" smtClean="0"/>
              <a:t>Por: Larissa Macul e Vitor Mourão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65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Conceitos básicos da integração</a:t>
            </a:r>
            <a:endParaRPr lang="pt-BR" sz="40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0" y="1090566"/>
            <a:ext cx="12192000" cy="5767434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Existe uma grande família de algoritmos de integração numérica (Somas de Riemann, Regras de Newton-Cotes, outros métodos de quadratura numérica e etc).</a:t>
            </a:r>
          </a:p>
          <a:p>
            <a:pPr algn="just"/>
            <a:endParaRPr lang="pt-BR" sz="2000" dirty="0" smtClean="0"/>
          </a:p>
          <a:p>
            <a:pPr marL="0" indent="0" algn="just">
              <a:buNone/>
            </a:pPr>
            <a:endParaRPr lang="pt-BR" sz="2000" dirty="0"/>
          </a:p>
          <a:p>
            <a:pPr algn="just"/>
            <a:r>
              <a:rPr lang="pt-BR" sz="2000" dirty="0" smtClean="0"/>
              <a:t>Normalmente esses algoritmos utilizam os seguintes passos:</a:t>
            </a:r>
          </a:p>
          <a:p>
            <a:pPr lvl="1" algn="just"/>
            <a:r>
              <a:rPr lang="pt-BR" sz="1800" dirty="0" smtClean="0"/>
              <a:t>Decomposição do intervalo de integração em subintervalos;</a:t>
            </a:r>
          </a:p>
          <a:p>
            <a:pPr lvl="1" algn="just"/>
            <a:r>
              <a:rPr lang="pt-BR" sz="1800" dirty="0" smtClean="0"/>
              <a:t>Integração aproximada em cada subintervalo;</a:t>
            </a:r>
          </a:p>
          <a:p>
            <a:pPr lvl="1" algn="just"/>
            <a:r>
              <a:rPr lang="pt-BR" sz="1800" dirty="0" smtClean="0"/>
              <a:t>Soma dos resultados obtidos em cada integração;</a:t>
            </a:r>
            <a:endParaRPr lang="pt-BR" sz="2000" dirty="0" smtClean="0"/>
          </a:p>
          <a:p>
            <a:pPr algn="just"/>
            <a:endParaRPr lang="pt-BR" sz="2000" dirty="0"/>
          </a:p>
          <a:p>
            <a:pPr algn="just"/>
            <a:endParaRPr lang="pt-BR" sz="2000" dirty="0" smtClean="0"/>
          </a:p>
          <a:p>
            <a:pPr algn="just"/>
            <a:r>
              <a:rPr lang="pt-BR" sz="2000" dirty="0" smtClean="0"/>
              <a:t>Existem algoritmos bem sofisticados, porém iremos começar com o que talvez seja o mais intuitivo, as Somas de Riemann.</a:t>
            </a:r>
          </a:p>
        </p:txBody>
      </p:sp>
    </p:spTree>
    <p:extLst>
      <p:ext uri="{BB962C8B-B14F-4D97-AF65-F5344CB8AC3E}">
        <p14:creationId xmlns:p14="http://schemas.microsoft.com/office/powerpoint/2010/main" val="330099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Conceitos básicos da integração</a:t>
            </a:r>
            <a:endParaRPr lang="pt-BR" sz="40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0" y="1090567"/>
            <a:ext cx="12192000" cy="2065872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As somas de Riemann podem ser facilmente compreendidas como a soma de retângulos que intercedem nossa curva.</a:t>
            </a:r>
          </a:p>
          <a:p>
            <a:pPr algn="just"/>
            <a:r>
              <a:rPr lang="pt-BR" sz="2000" dirty="0" smtClean="0"/>
              <a:t>Podemos definir como a altura do nosso retângulo o valor da função à esquerda no nosso intervalo, a altura pode também ser o valor da função no centro do intervalo, ou </a:t>
            </a:r>
            <a:r>
              <a:rPr lang="pt-BR" sz="2000" dirty="0"/>
              <a:t>o valor da função à </a:t>
            </a:r>
            <a:r>
              <a:rPr lang="pt-BR" sz="2000" dirty="0" smtClean="0"/>
              <a:t>direita no intervalo, usaremos esse modelo que avalia a extremidade direita de cada subintervalo.</a:t>
            </a:r>
            <a:endParaRPr lang="pt-BR" sz="20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2" y="3467018"/>
            <a:ext cx="3891190" cy="2498754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57" y="3467019"/>
            <a:ext cx="3891188" cy="249875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480" y="3467019"/>
            <a:ext cx="3891189" cy="249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1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Conceitos básicos da integração</a:t>
            </a:r>
            <a:endParaRPr lang="pt-BR" sz="40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0" y="1090567"/>
            <a:ext cx="12192000" cy="1142679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Então nossa aproximação por retângulos se dará da seguinte forma:</a:t>
            </a:r>
          </a:p>
          <a:p>
            <a:pPr algn="just"/>
            <a:r>
              <a:rPr lang="pt-BR" sz="2000" dirty="0" smtClean="0"/>
              <a:t>Iremos subdividir o intervalo em subintervalos igualmente espaçados, avaliando a função sempre à direita.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901" y="2233246"/>
            <a:ext cx="6483960" cy="43659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-74230" y="2997910"/>
                <a:ext cx="5595800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subSup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̃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acc>
                          <m:r>
                            <a:rPr lang="pt-BR" sz="24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nary>
                        <m:naryPr>
                          <m:chr m:val="∑"/>
                          <m:limLoc m:val="undOvr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400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4230" y="2997910"/>
                <a:ext cx="5595800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6"/>
              <p:cNvSpPr txBox="1">
                <a:spLocks/>
              </p:cNvSpPr>
              <p:nvPr/>
            </p:nvSpPr>
            <p:spPr>
              <a:xfrm>
                <a:off x="195332" y="4617215"/>
                <a:ext cx="4868007" cy="23726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14:m>
                  <m:oMath xmlns:m="http://schemas.openxmlformats.org/officeDocument/2006/math"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é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ú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𝑚𝑒𝑟𝑜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𝑑𝑒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𝑖𝑛𝑡𝑒𝑟𝑣𝑎𝑙𝑜𝑠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pt-BR" sz="2000" dirty="0" smtClean="0"/>
              </a:p>
              <a:p>
                <a:pPr algn="just"/>
                <a:r>
                  <a:rPr lang="pt-BR" sz="2000" dirty="0" smtClean="0"/>
                  <a:t>Onde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pt-BR" sz="20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sz="2000" dirty="0" smtClean="0"/>
                  <a:t>.</a:t>
                </a: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pt-BR" sz="2000" dirty="0" smtClean="0"/>
                  <a:t>, quando o intervalo é igualmente espaçado.</a:t>
                </a:r>
              </a:p>
            </p:txBody>
          </p:sp>
        </mc:Choice>
        <mc:Fallback xmlns="">
          <p:sp>
            <p:nvSpPr>
              <p:cNvPr id="13" name="Espaço Reservado para Conteúd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332" y="4617215"/>
                <a:ext cx="4868007" cy="2372670"/>
              </a:xfrm>
              <a:prstGeom prst="rect">
                <a:avLst/>
              </a:prstGeom>
              <a:blipFill>
                <a:blip r:embed="rId5"/>
                <a:stretch>
                  <a:fillRect l="-501" r="-125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567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Conceitos básicos da integração</a:t>
            </a:r>
            <a:endParaRPr lang="pt-BR" sz="40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0" y="1090568"/>
            <a:ext cx="12192000" cy="870118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Saímos de uma área de 39,84 para uma área de aproximadamente 31,50 utilizando apenas 8 intervalos.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3" y="2110291"/>
            <a:ext cx="5056781" cy="30469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554" y="2110155"/>
            <a:ext cx="5045165" cy="3047080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5638400" y="3385629"/>
            <a:ext cx="905608" cy="554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spaço Reservado para Conteúdo 6"/>
          <p:cNvSpPr txBox="1">
            <a:spLocks/>
          </p:cNvSpPr>
          <p:nvPr/>
        </p:nvSpPr>
        <p:spPr>
          <a:xfrm>
            <a:off x="0" y="5480861"/>
            <a:ext cx="12192000" cy="870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Podemos ir diminuindo o tamanho dos intervalos e conseguir aproximações do valor real cada vez melhores, mas quando é a hora de parar nosso programa</a:t>
            </a:r>
            <a:r>
              <a:rPr lang="pt-BR" sz="2000" dirty="0"/>
              <a:t>?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1764396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Conceitos básicos da integração</a:t>
            </a:r>
            <a:endParaRPr lang="pt-BR" sz="40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0" y="1090566"/>
            <a:ext cx="12192000" cy="1670219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A primeira boa prática quando criamos um programa de cálculo numérico é limitar o número de iterações do nosso programa, dessa forma evitamos a criação de loops infindáveis.</a:t>
            </a:r>
          </a:p>
          <a:p>
            <a:pPr algn="just"/>
            <a:r>
              <a:rPr lang="pt-BR" sz="2000" dirty="0" smtClean="0"/>
              <a:t>O segundo método de parada mais utilizado é avaliar quando atingimos, entre iterações, uma diferença muito pequena de valor total.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730617" y="2562191"/>
                <a:ext cx="8730763" cy="1635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ú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𝑚𝑒𝑟𝑜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𝑑𝑒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𝑖𝑡𝑒𝑟𝑎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çõ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𝑒𝑠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pt-BR" sz="240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 − </m:t>
                          </m:r>
                          <m:nary>
                            <m:naryPr>
                              <m:chr m:val="∑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0617" y="2562191"/>
                <a:ext cx="8730763" cy="16355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Espaço Reservado para Conteúdo 6"/>
          <p:cNvSpPr txBox="1">
            <a:spLocks/>
          </p:cNvSpPr>
          <p:nvPr/>
        </p:nvSpPr>
        <p:spPr>
          <a:xfrm>
            <a:off x="-1" y="4320709"/>
            <a:ext cx="12192000" cy="16702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Onde k &gt; n, M é um limitante superior do número de iterações e </a:t>
            </a:r>
            <a:r>
              <a:rPr lang="el-GR" sz="2000" dirty="0" smtClean="0"/>
              <a:t>ε</a:t>
            </a:r>
            <a:r>
              <a:rPr lang="pt-BR" sz="2000" dirty="0" smtClean="0"/>
              <a:t> é um valor bem pequeno que nos diz que nossas aproximações estão bem próximas. Um outro método de parada é utilizando o erro relativo: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2592264" y="5390146"/>
                <a:ext cx="7007470" cy="980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den>
                      </m:f>
                      <m:r>
                        <a:rPr lang="pt-BR" sz="2400" i="1">
                          <a:latin typeface="Cambria Math" panose="02040503050406030204" pitchFamily="18" charset="0"/>
                        </a:rPr>
                        <m:t>&lt; 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</a:rPr>
                        <m:t>ε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264" y="5390146"/>
                <a:ext cx="7007470" cy="9809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994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Conceitos básicos da integração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887756"/>
          </a:xfrm>
        </p:spPr>
        <p:txBody>
          <a:bodyPr>
            <a:normAutofit fontScale="85000" lnSpcReduction="20000"/>
          </a:bodyPr>
          <a:lstStyle/>
          <a:p>
            <a:r>
              <a:rPr lang="pt-BR" sz="2000" dirty="0" smtClean="0"/>
              <a:t>Existem outros métodos de integração numérica que permitem atingir uma melhor aproximação com menos iterações, a seguir apresentamos algumas das fórmulas que seguem a Regra de Newton-Cotes:</a:t>
            </a:r>
          </a:p>
          <a:p>
            <a:r>
              <a:rPr lang="pt-BR" sz="2000" dirty="0" smtClean="0"/>
              <a:t>Regra dos Retângulos (ponto médio):</a:t>
            </a:r>
          </a:p>
          <a:p>
            <a:pPr marL="0" indent="0">
              <a:buNone/>
            </a:pPr>
            <a:endParaRPr lang="pt-BR" sz="2000" dirty="0" smtClean="0"/>
          </a:p>
          <a:p>
            <a:pPr marL="0" indent="0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0" y="3393830"/>
                <a:ext cx="6515100" cy="941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acc>
                            <m:accPr>
                              <m:chr m:val="̃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93830"/>
                <a:ext cx="6515100" cy="94141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47" y="2154749"/>
            <a:ext cx="5513147" cy="43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9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Conceitos básicos da integração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887756"/>
          </a:xfrm>
        </p:spPr>
        <p:txBody>
          <a:bodyPr>
            <a:normAutofit/>
          </a:bodyPr>
          <a:lstStyle/>
          <a:p>
            <a:r>
              <a:rPr lang="pt-BR" sz="2000" dirty="0" smtClean="0"/>
              <a:t>Regra do Trapézio:</a:t>
            </a:r>
          </a:p>
          <a:p>
            <a:pPr marL="0" indent="0">
              <a:buNone/>
            </a:pPr>
            <a:endParaRPr lang="pt-BR" sz="2000" dirty="0" smtClean="0"/>
          </a:p>
          <a:p>
            <a:pPr marL="0" indent="0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0" y="3393830"/>
                <a:ext cx="6515100" cy="930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acc>
                            <m:accPr>
                              <m:chr m:val="̃"/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acc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393830"/>
                <a:ext cx="6515100" cy="9300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093" y="2152193"/>
            <a:ext cx="5490916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81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/>
              <a:t>Conceitos básicos da integração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887756"/>
          </a:xfrm>
        </p:spPr>
        <p:txBody>
          <a:bodyPr>
            <a:normAutofit/>
          </a:bodyPr>
          <a:lstStyle/>
          <a:p>
            <a:r>
              <a:rPr lang="pt-BR" sz="2000" dirty="0" smtClean="0"/>
              <a:t>Regra de Simpson:</a:t>
            </a:r>
          </a:p>
          <a:p>
            <a:pPr marL="0" indent="0">
              <a:buNone/>
            </a:pPr>
            <a:endParaRPr lang="pt-BR" sz="2000" dirty="0" smtClean="0"/>
          </a:p>
          <a:p>
            <a:pPr marL="0" indent="0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-627337" y="3385037"/>
                <a:ext cx="7236069" cy="799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t-BR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acc>
                            <m:accPr>
                              <m:chr m:val="̃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acc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d>
                            <m:dPr>
                              <m:begChr m:val="["/>
                              <m:endChr m:val="]"/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num>
                                    <m:den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27337" y="3385037"/>
                <a:ext cx="7236069" cy="79996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76" y="2118947"/>
            <a:ext cx="5517510" cy="436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181751" y="1709943"/>
            <a:ext cx="7766936" cy="164630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83C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/>
                <a:ea typeface="+mj-ea"/>
                <a:cs typeface="+mj-cs"/>
              </a:rPr>
              <a:t>Equações diferenciais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rgbClr val="2E83C3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452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Introdução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354282"/>
            <a:ext cx="12192000" cy="5679564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Uma boa introdução sobre EDO’s pode ser encontrada em </a:t>
            </a:r>
            <a:r>
              <a:rPr lang="pt-BR" sz="2000" dirty="0">
                <a:hlinkClick r:id="rId2"/>
              </a:rPr>
              <a:t>https://</a:t>
            </a:r>
            <a:r>
              <a:rPr lang="pt-BR" sz="2000" dirty="0" smtClean="0">
                <a:hlinkClick r:id="rId2"/>
              </a:rPr>
              <a:t>github.com/lmmacul/Apostila-LMA</a:t>
            </a:r>
            <a:r>
              <a:rPr lang="pt-BR" sz="2000" dirty="0" smtClean="0"/>
              <a:t>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 smtClean="0"/>
              <a:t>Assim como a aula de integração, aqui focaremos nos métodos numéricos de resolução e não nos métodos analíticos.</a:t>
            </a:r>
          </a:p>
          <a:p>
            <a:pPr algn="just"/>
            <a:endParaRPr lang="pt-BR" sz="2000" dirty="0" smtClean="0"/>
          </a:p>
          <a:p>
            <a:pPr algn="just"/>
            <a:r>
              <a:rPr lang="pt-BR" sz="2000" dirty="0" smtClean="0"/>
              <a:t>Existem uma enorme quantidade de métodos de resolução numérica para equações diferenciais, focaremos nos mais utilizados ou que servem como base para uma grande variação de métodos.</a:t>
            </a:r>
          </a:p>
          <a:p>
            <a:pPr marL="0" indent="0" algn="just">
              <a:buNone/>
            </a:pPr>
            <a:endParaRPr lang="pt-BR" sz="2000" dirty="0" smtClean="0"/>
          </a:p>
          <a:p>
            <a:pPr algn="just"/>
            <a:r>
              <a:rPr lang="pt-BR" sz="2000" dirty="0" smtClean="0"/>
              <a:t>Além disso iremos exemplificar nossos problemas utilizando equações diferenciais ordinárias (EDO’s).</a:t>
            </a:r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4412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610207" y="212436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pt-BR" sz="4800" dirty="0" smtClean="0"/>
              <a:t>SUMÁRIO</a:t>
            </a:r>
            <a:endParaRPr lang="pt-BR" sz="4800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1610207" y="1892735"/>
            <a:ext cx="8596668" cy="3880773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INTEGRAÇÃO NUMÉRICA</a:t>
            </a:r>
          </a:p>
          <a:p>
            <a:pPr lvl="1"/>
            <a:r>
              <a:rPr lang="pt-BR" dirty="0"/>
              <a:t>Temos um problema.</a:t>
            </a:r>
          </a:p>
          <a:p>
            <a:pPr lvl="1"/>
            <a:r>
              <a:rPr lang="pt-BR" dirty="0"/>
              <a:t>Conceitos básicos da integração.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EQUAÇÕES DIFERENCIAIS</a:t>
            </a:r>
          </a:p>
          <a:p>
            <a:pPr lvl="1"/>
            <a:r>
              <a:rPr lang="pt-BR" dirty="0" smtClean="0"/>
              <a:t>Introdução</a:t>
            </a:r>
          </a:p>
          <a:p>
            <a:pPr lvl="1"/>
            <a:r>
              <a:rPr lang="pt-BR" dirty="0"/>
              <a:t>Stiff vs </a:t>
            </a:r>
            <a:r>
              <a:rPr lang="pt-BR" dirty="0" smtClean="0"/>
              <a:t>Nonstiff</a:t>
            </a:r>
            <a:r>
              <a:rPr lang="pt-BR" dirty="0"/>
              <a:t>.</a:t>
            </a:r>
          </a:p>
          <a:p>
            <a:pPr lvl="1"/>
            <a:r>
              <a:rPr lang="pt-BR" dirty="0"/>
              <a:t>Alguns Algoritmos.</a:t>
            </a:r>
          </a:p>
          <a:p>
            <a:pPr lvl="1"/>
            <a:r>
              <a:rPr lang="pt-BR" dirty="0"/>
              <a:t>Implementando modelos</a:t>
            </a:r>
            <a:r>
              <a:rPr lang="pt-BR" dirty="0" smtClean="0"/>
              <a:t>.</a:t>
            </a:r>
          </a:p>
          <a:p>
            <a:pPr marL="457200" lvl="1" indent="0">
              <a:buNone/>
            </a:pPr>
            <a:endParaRPr lang="pt-BR" dirty="0" smtClean="0"/>
          </a:p>
          <a:p>
            <a:r>
              <a:rPr lang="pt-BR" dirty="0" smtClean="0"/>
              <a:t>Referências.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7494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Introdução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3850764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Assim </a:t>
            </a:r>
            <a:r>
              <a:rPr lang="pt-BR" sz="2000" dirty="0"/>
              <a:t>como nossa integral precisava ser definida (possuir limites de integração) e ter seus parâmetros fixados para podermos integrá-la numericamente, precisaremos fixar também os parâmetros de nossas equações </a:t>
            </a:r>
            <a:r>
              <a:rPr lang="pt-BR" sz="2000" dirty="0" smtClean="0"/>
              <a:t>diferenciais.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 smtClean="0"/>
              <a:t>Além disso, devido ao fato de que como </a:t>
            </a:r>
            <a:r>
              <a:rPr lang="pt-BR" sz="2000" dirty="0"/>
              <a:t>uma equação diferencial não possui solução única, então </a:t>
            </a:r>
            <a:r>
              <a:rPr lang="pt-BR" sz="2000" dirty="0" smtClean="0"/>
              <a:t>para individualizar a </a:t>
            </a:r>
            <a:r>
              <a:rPr lang="pt-BR" sz="2000" dirty="0"/>
              <a:t>solução </a:t>
            </a:r>
            <a:r>
              <a:rPr lang="pt-BR" sz="2000" dirty="0" smtClean="0"/>
              <a:t>teremos </a:t>
            </a:r>
            <a:r>
              <a:rPr lang="pt-BR" sz="2000" dirty="0"/>
              <a:t>que impor condições suplementares. Em geral </a:t>
            </a:r>
            <a:r>
              <a:rPr lang="pt-BR" sz="2000" dirty="0" smtClean="0"/>
              <a:t>uma equação </a:t>
            </a:r>
            <a:r>
              <a:rPr lang="pt-BR" sz="2000" dirty="0"/>
              <a:t>de ordem n requer n condições adicionais a fim de ter uma única solução</a:t>
            </a:r>
            <a:r>
              <a:rPr lang="pt-BR" sz="2000" dirty="0" smtClean="0"/>
              <a:t>.</a:t>
            </a:r>
          </a:p>
          <a:p>
            <a:pPr algn="just"/>
            <a:endParaRPr lang="pt-BR" sz="2000" dirty="0" smtClean="0"/>
          </a:p>
          <a:p>
            <a:pPr algn="just"/>
            <a:r>
              <a:rPr lang="pt-BR" sz="2000" dirty="0" smtClean="0"/>
              <a:t>Aos problemas que possuem tais condições suplementares chamamos de problemas de valor inicial (PVI), como exemplo:</a:t>
            </a:r>
            <a:endParaRPr lang="pt-BR" sz="2000" dirty="0"/>
          </a:p>
          <a:p>
            <a:pPr algn="just"/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748203" y="4862147"/>
                <a:ext cx="8695593" cy="1117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 smtClean="0"/>
                  <a:t>        ou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</m:sup>
                            </m:s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=3</m:t>
                            </m:r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=−1</m:t>
                            </m:r>
                          </m:e>
                          <m:e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eqArr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03" y="4862147"/>
                <a:ext cx="8695593" cy="1117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438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Introdução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544855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Para o primeiro exemplo temos que:</a:t>
            </a:r>
            <a:endParaRPr lang="pt-BR" sz="2000" dirty="0"/>
          </a:p>
          <a:p>
            <a:pPr algn="just"/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748203" y="1607648"/>
                <a:ext cx="869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+2    →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−2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203" y="1607648"/>
                <a:ext cx="8695593" cy="369332"/>
              </a:xfrm>
              <a:prstGeom prst="rect">
                <a:avLst/>
              </a:prstGeom>
              <a:blipFill>
                <a:blip r:embed="rId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 txBox="1">
                <a:spLocks/>
              </p:cNvSpPr>
              <p:nvPr/>
            </p:nvSpPr>
            <p:spPr>
              <a:xfrm>
                <a:off x="0" y="2147411"/>
                <a:ext cx="12192000" cy="121125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 sz="12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sz="2000" dirty="0" smtClean="0"/>
                  <a:t>Observamos que para qualquer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000" dirty="0" smtClean="0"/>
                  <a:t> escolhido nossa solução confere. Então adicionando a condição de valor inicial, temos:</a:t>
                </a:r>
              </a:p>
              <a:p>
                <a:pPr algn="just"/>
                <a:endParaRPr lang="pt-BR" sz="2000" dirty="0" smtClean="0"/>
              </a:p>
            </p:txBody>
          </p:sp>
        </mc:Choice>
        <mc:Fallback xmlns="">
          <p:sp>
            <p:nvSpPr>
              <p:cNvPr id="5" name="Espaço Reservado para Conteú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147411"/>
                <a:ext cx="12192000" cy="1211251"/>
              </a:xfrm>
              <a:prstGeom prst="rect">
                <a:avLst/>
              </a:prstGeom>
              <a:blipFill>
                <a:blip r:embed="rId3"/>
                <a:stretch>
                  <a:fillRect l="-200" t="-3015" r="-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692134" y="3003565"/>
                <a:ext cx="10807732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34" y="3003565"/>
                <a:ext cx="10807732" cy="7101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4246684" y="3949835"/>
                <a:ext cx="270656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 −2=1</m:t>
                      </m:r>
                    </m:oMath>
                  </m:oMathPara>
                </a14:m>
                <a:endParaRPr lang="pt-BR" dirty="0" smtClean="0"/>
              </a:p>
              <a:p>
                <a:endParaRPr lang="pt-BR" dirty="0" smtClean="0"/>
              </a:p>
              <a:p>
                <a:r>
                  <a:rPr lang="pt-BR" dirty="0" smtClean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 smtClean="0"/>
                  <a:t> = 3</a:t>
                </a:r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684" y="3949835"/>
                <a:ext cx="2706564" cy="923330"/>
              </a:xfrm>
              <a:prstGeom prst="rect">
                <a:avLst/>
              </a:prstGeom>
              <a:blipFill>
                <a:blip r:embed="rId5"/>
                <a:stretch>
                  <a:fillRect b="-927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-1" y="5034219"/>
            <a:ext cx="12192000" cy="513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E com isso nosso resultado particular é dado por:</a:t>
            </a:r>
          </a:p>
          <a:p>
            <a:pPr marL="0" indent="0" algn="just">
              <a:buNone/>
            </a:pPr>
            <a:endParaRPr lang="pt-BR" sz="2000" dirty="0" smtClean="0"/>
          </a:p>
          <a:p>
            <a:pPr algn="just"/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692134" y="5644188"/>
                <a:ext cx="10807732" cy="710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−2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34" y="5644188"/>
                <a:ext cx="10807732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489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Introdução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28968"/>
            <a:ext cx="12192000" cy="544855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Vamos </a:t>
            </a:r>
            <a:r>
              <a:rPr lang="pt-BR" sz="2000" dirty="0"/>
              <a:t>mostrar como podemos aproximar o resultado de uma EDO </a:t>
            </a:r>
            <a:r>
              <a:rPr lang="pt-BR" sz="2000" dirty="0" smtClean="0"/>
              <a:t>numericamente.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/>
              <p:cNvSpPr txBox="1"/>
              <p:nvPr/>
            </p:nvSpPr>
            <p:spPr>
              <a:xfrm>
                <a:off x="-81590" y="1573823"/>
                <a:ext cx="10807732" cy="6443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 smtClean="0"/>
                  <a:t>	Seja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)=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)+2</m:t>
                            </m:r>
                          </m:e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eqAr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1590" y="1573823"/>
                <a:ext cx="10807732" cy="6443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0" y="2389259"/>
            <a:ext cx="12192000" cy="75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Iremos “caminhar” com nossa função, para isso vamos definir </a:t>
            </a:r>
            <a:r>
              <a:rPr lang="pt-BR" sz="2000" dirty="0"/>
              <a:t>um valor para o tamanho do passo x </a:t>
            </a:r>
            <a:r>
              <a:rPr lang="pt-BR" sz="2000" dirty="0" smtClean="0"/>
              <a:t>(</a:t>
            </a:r>
            <a:r>
              <a:rPr lang="el-GR" sz="2000" dirty="0" smtClean="0"/>
              <a:t>Δ</a:t>
            </a:r>
            <a:r>
              <a:rPr lang="pt-BR" sz="2000" dirty="0" smtClean="0"/>
              <a:t>x). Seja </a:t>
            </a:r>
            <a:r>
              <a:rPr lang="el-GR" sz="2000" dirty="0"/>
              <a:t>Δ</a:t>
            </a:r>
            <a:r>
              <a:rPr lang="pt-BR" sz="2000" dirty="0"/>
              <a:t>x</a:t>
            </a:r>
            <a:r>
              <a:rPr lang="pt-BR" sz="2000" dirty="0" smtClean="0"/>
              <a:t> </a:t>
            </a:r>
            <a:r>
              <a:rPr lang="pt-BR" sz="2000" dirty="0"/>
              <a:t>= </a:t>
            </a:r>
            <a:r>
              <a:rPr lang="pt-BR" sz="2000" dirty="0" smtClean="0"/>
              <a:t>0,5 </a:t>
            </a:r>
            <a:r>
              <a:rPr lang="pt-BR" sz="2000" dirty="0"/>
              <a:t>então </a:t>
            </a:r>
            <a:r>
              <a:rPr lang="pt-BR" sz="2000" dirty="0" smtClean="0"/>
              <a:t>fazemos: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840522" y="3252889"/>
                <a:ext cx="7578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pt-BR" i="1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=3∗0,5=1,5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522" y="3252889"/>
                <a:ext cx="7578969" cy="369332"/>
              </a:xfrm>
              <a:prstGeom prst="rect">
                <a:avLst/>
              </a:prstGeom>
              <a:blipFill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Espaço Reservado para Conteúdo 2"/>
          <p:cNvSpPr txBox="1">
            <a:spLocks/>
          </p:cNvSpPr>
          <p:nvPr/>
        </p:nvSpPr>
        <p:spPr>
          <a:xfrm>
            <a:off x="0" y="3869297"/>
            <a:ext cx="12192000" cy="75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/>
              <a:t>Então somamos esse valor obtido à condição inicial e iremos supor que esse é o valor de y no próximo passo:</a:t>
            </a:r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840521" y="4690095"/>
                <a:ext cx="75789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pt-BR" i="1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=1+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1,5=2,5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0521" y="4690095"/>
                <a:ext cx="7578969" cy="369332"/>
              </a:xfrm>
              <a:prstGeom prst="rect">
                <a:avLst/>
              </a:prstGeom>
              <a:blipFill>
                <a:blip r:embed="rId4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spaço Reservado para Conteúdo 2"/>
          <p:cNvSpPr txBox="1">
            <a:spLocks/>
          </p:cNvSpPr>
          <p:nvPr/>
        </p:nvSpPr>
        <p:spPr>
          <a:xfrm>
            <a:off x="0" y="5349335"/>
            <a:ext cx="12192000" cy="479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E por fim, recalculamos a derivada e iniciamos a próxima iteração: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4135313" y="5829300"/>
                <a:ext cx="2989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0,5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+2=4,5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5313" y="5829300"/>
                <a:ext cx="2989384" cy="369332"/>
              </a:xfrm>
              <a:prstGeom prst="rect">
                <a:avLst/>
              </a:prstGeom>
              <a:blipFill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9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Introdução</a:t>
            </a:r>
            <a:endParaRPr lang="pt-BR" sz="4000" dirty="0"/>
          </a:p>
        </p:txBody>
      </p:sp>
      <p:sp>
        <p:nvSpPr>
          <p:cNvPr id="11" name="Espaço Reservado para Conteúdo 2"/>
          <p:cNvSpPr txBox="1">
            <a:spLocks/>
          </p:cNvSpPr>
          <p:nvPr/>
        </p:nvSpPr>
        <p:spPr>
          <a:xfrm>
            <a:off x="0" y="1071019"/>
            <a:ext cx="12192000" cy="758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Comparando os resultados obtidos no intervalo [0,3] para os passos de tamanhos iguais à 1, 0,5 e 0,1, temos: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33077"/>
                  </p:ext>
                </p:extLst>
              </p:nvPr>
            </p:nvGraphicFramePr>
            <p:xfrm>
              <a:off x="185620" y="2391819"/>
              <a:ext cx="541508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460">
                      <a:extLst>
                        <a:ext uri="{9D8B030D-6E8A-4147-A177-3AD203B41FA5}">
                          <a16:colId xmlns:a16="http://schemas.microsoft.com/office/drawing/2014/main" val="3856932328"/>
                        </a:ext>
                      </a:extLst>
                    </a:gridCol>
                    <a:gridCol w="1025151">
                      <a:extLst>
                        <a:ext uri="{9D8B030D-6E8A-4147-A177-3AD203B41FA5}">
                          <a16:colId xmlns:a16="http://schemas.microsoft.com/office/drawing/2014/main" val="682827979"/>
                        </a:ext>
                      </a:extLst>
                    </a:gridCol>
                    <a:gridCol w="1222131">
                      <a:extLst>
                        <a:ext uri="{9D8B030D-6E8A-4147-A177-3AD203B41FA5}">
                          <a16:colId xmlns:a16="http://schemas.microsoft.com/office/drawing/2014/main" val="2047624433"/>
                        </a:ext>
                      </a:extLst>
                    </a:gridCol>
                    <a:gridCol w="1290058">
                      <a:extLst>
                        <a:ext uri="{9D8B030D-6E8A-4147-A177-3AD203B41FA5}">
                          <a16:colId xmlns:a16="http://schemas.microsoft.com/office/drawing/2014/main" val="3992686042"/>
                        </a:ext>
                      </a:extLst>
                    </a:gridCol>
                    <a:gridCol w="1066280">
                      <a:extLst>
                        <a:ext uri="{9D8B030D-6E8A-4147-A177-3AD203B41FA5}">
                          <a16:colId xmlns:a16="http://schemas.microsoft.com/office/drawing/2014/main" val="26185385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Passo 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Passo 0,5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Passo 0,1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p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088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202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y(0,5)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2,83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2,94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2480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4,75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5,78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6,15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2520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y(1,5)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8,13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10,53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11,44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888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13,18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18,18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20,17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1579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y(2,5)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20,78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30,50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34,55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588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y(3)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32,17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50,34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58,26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581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0133077"/>
                  </p:ext>
                </p:extLst>
              </p:nvPr>
            </p:nvGraphicFramePr>
            <p:xfrm>
              <a:off x="185620" y="2391819"/>
              <a:ext cx="5415080" cy="29667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460">
                      <a:extLst>
                        <a:ext uri="{9D8B030D-6E8A-4147-A177-3AD203B41FA5}">
                          <a16:colId xmlns:a16="http://schemas.microsoft.com/office/drawing/2014/main" val="3856932328"/>
                        </a:ext>
                      </a:extLst>
                    </a:gridCol>
                    <a:gridCol w="1025151">
                      <a:extLst>
                        <a:ext uri="{9D8B030D-6E8A-4147-A177-3AD203B41FA5}">
                          <a16:colId xmlns:a16="http://schemas.microsoft.com/office/drawing/2014/main" val="682827979"/>
                        </a:ext>
                      </a:extLst>
                    </a:gridCol>
                    <a:gridCol w="1222131">
                      <a:extLst>
                        <a:ext uri="{9D8B030D-6E8A-4147-A177-3AD203B41FA5}">
                          <a16:colId xmlns:a16="http://schemas.microsoft.com/office/drawing/2014/main" val="2047624433"/>
                        </a:ext>
                      </a:extLst>
                    </a:gridCol>
                    <a:gridCol w="1290058">
                      <a:extLst>
                        <a:ext uri="{9D8B030D-6E8A-4147-A177-3AD203B41FA5}">
                          <a16:colId xmlns:a16="http://schemas.microsoft.com/office/drawing/2014/main" val="3992686042"/>
                        </a:ext>
                      </a:extLst>
                    </a:gridCol>
                    <a:gridCol w="1066280">
                      <a:extLst>
                        <a:ext uri="{9D8B030D-6E8A-4147-A177-3AD203B41FA5}">
                          <a16:colId xmlns:a16="http://schemas.microsoft.com/office/drawing/2014/main" val="26185385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Passo 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Passo 0,5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Passo 0,1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2"/>
                          <a:stretch>
                            <a:fillRect l="-408571" t="-9836" r="-2286" b="-7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5088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y(0)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2020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y(0,5)</a:t>
                          </a:r>
                          <a:endParaRPr lang="pt-BR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2,83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2,94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12480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y(1)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4,75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5,78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6,15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2520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y(1,5)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8,13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10,53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11,44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198881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10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13,18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18,18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20,17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1579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y(2,5)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20,78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30,50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34,55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758861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y(3)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32,17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50,34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58,26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5810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469" y="1828595"/>
            <a:ext cx="5966313" cy="40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Introdução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925782"/>
            <a:ext cx="12192000" cy="3973855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Diferentemente da integração numérica onde podíamos calcular cada subintegral de maneira paralela, ou seja, o cálculo da n-ésima subintegral não dependia de nenhuma outra subintegral, agora o cálculo do valor atual de nossa função é necessário para o cálculo do próximo valor.</a:t>
            </a:r>
            <a:endParaRPr lang="pt-BR" sz="2000" dirty="0"/>
          </a:p>
          <a:p>
            <a:pPr algn="just"/>
            <a:endParaRPr lang="pt-BR" sz="2000" dirty="0" smtClean="0"/>
          </a:p>
          <a:p>
            <a:pPr marL="0" indent="0" algn="just">
              <a:buNone/>
            </a:pPr>
            <a:endParaRPr lang="pt-BR" sz="2000" dirty="0"/>
          </a:p>
          <a:p>
            <a:pPr algn="just"/>
            <a:endParaRPr lang="pt-BR" sz="2000" dirty="0"/>
          </a:p>
          <a:p>
            <a:pPr algn="just"/>
            <a:r>
              <a:rPr lang="pt-BR" sz="2000" dirty="0" smtClean="0"/>
              <a:t>Dadas essas questões e essa breve introdução, podemos falar sobre algumas especificidades das funções que podem causar problemas na hora da resolução.</a:t>
            </a:r>
          </a:p>
        </p:txBody>
      </p:sp>
    </p:spTree>
    <p:extLst>
      <p:ext uri="{BB962C8B-B14F-4D97-AF65-F5344CB8AC3E}">
        <p14:creationId xmlns:p14="http://schemas.microsoft.com/office/powerpoint/2010/main" val="3745778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Stiff vs Nonstiff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5846617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Uma equação diferencial é “Rígida” quando certos métodos numéricos de solução são instáveis</a:t>
            </a:r>
            <a:r>
              <a:rPr lang="pt-BR" sz="2000" dirty="0" smtClean="0"/>
              <a:t>.</a:t>
            </a:r>
          </a:p>
          <a:p>
            <a:pPr marL="0" indent="0" algn="just">
              <a:buNone/>
            </a:pPr>
            <a:endParaRPr lang="pt-BR" sz="2000" dirty="0"/>
          </a:p>
          <a:p>
            <a:pPr algn="just"/>
            <a:r>
              <a:rPr lang="pt-BR" sz="2000" dirty="0"/>
              <a:t>O fenômeno de rigidez ocorre quando, no momento de integração numérica, um pedaço relativamente suave da solução exige que o tamanho de passo seja muito pequeno. Este problema provém da solução aproximada numérica e não da analítica/exata</a:t>
            </a:r>
            <a:r>
              <a:rPr lang="pt-BR" sz="2000" dirty="0" smtClean="0"/>
              <a:t>.</a:t>
            </a:r>
            <a:endParaRPr lang="pt-BR" sz="2000" dirty="0"/>
          </a:p>
          <a:p>
            <a:pPr algn="just"/>
            <a:endParaRPr lang="pt-BR" sz="2000" dirty="0" smtClean="0"/>
          </a:p>
          <a:p>
            <a:pPr algn="just"/>
            <a:r>
              <a:rPr lang="pt-BR" dirty="0"/>
              <a:t>Não é possível dar uma definição matemática para o fenômeno de rigidez. Então, o procedimento normal é a aplicação de um método derivado de Euler (usual para solução de equação diferencial) e caso haja irregularidades na convergência do resultado, então é necessária a aplicação de um método específico para equações do tipo Stiff.</a:t>
            </a:r>
            <a:endParaRPr lang="pt-BR" sz="2000" dirty="0" smtClean="0"/>
          </a:p>
          <a:p>
            <a:pPr marL="0" indent="0" algn="just">
              <a:buNone/>
            </a:pPr>
            <a:endParaRPr lang="pt-BR" sz="2000" dirty="0"/>
          </a:p>
          <a:p>
            <a:pPr algn="just"/>
            <a:r>
              <a:rPr lang="pt-BR" sz="2000" dirty="0"/>
              <a:t>É importante observar que podemos estender o conceito de resolução numérica de uma EDO para um sistema de EDO’s (vide ref. slide 19) e existem algoritmos muito bons que realizam esse cálculo, aqui iremos apresentar os mais comuns e sua implementação no pacote deSolve em R</a:t>
            </a:r>
            <a:r>
              <a:rPr lang="pt-BR" sz="2000" dirty="0" smtClean="0"/>
              <a:t>.</a:t>
            </a:r>
            <a:endParaRPr lang="pt-BR" sz="2000" dirty="0"/>
          </a:p>
          <a:p>
            <a:pPr algn="just"/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34636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Alguns algoritmos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1443059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Euler/Runge-Kutta: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Os métodos de Euler e Runge Kutta podem ser derivados da expansão de Taylor de uma função</a:t>
            </a:r>
            <a:r>
              <a:rPr lang="pt-BR" sz="2000" dirty="0" smtClean="0"/>
              <a:t>:</a:t>
            </a:r>
          </a:p>
          <a:p>
            <a:pPr algn="just"/>
            <a:endParaRPr lang="pt-BR" sz="2000" dirty="0" smtClean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-24684" y="3572628"/>
            <a:ext cx="12192000" cy="2603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/>
              <a:t>O procedimento é utilizar pontos conhecidos da derivada para obter a aproximação de funções</a:t>
            </a:r>
            <a:r>
              <a:rPr lang="pt-BR" sz="2000" dirty="0" smtClean="0"/>
              <a:t>.</a:t>
            </a:r>
          </a:p>
          <a:p>
            <a:pPr algn="just"/>
            <a:endParaRPr lang="pt-BR" sz="2000" dirty="0" smtClean="0"/>
          </a:p>
          <a:p>
            <a:pPr algn="just"/>
            <a:r>
              <a:rPr lang="pt-BR" sz="2000" dirty="0"/>
              <a:t>O método de Euler utiliza somente uma aproximação de primeira ordem. Os métodos de Runge Kutta utilizam aproximações de ordem maiores (são mais complexos e resultam em resultados melhores</a:t>
            </a:r>
            <a:r>
              <a:rPr lang="pt-BR" sz="2000" dirty="0" smtClean="0"/>
              <a:t>).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Esses métodos não resolvem </a:t>
            </a:r>
            <a:r>
              <a:rPr lang="pt-BR" sz="2000" dirty="0" smtClean="0"/>
              <a:t>EDO’s </a:t>
            </a:r>
            <a:r>
              <a:rPr lang="pt-BR" sz="2000" dirty="0"/>
              <a:t>do tipo stiff! </a:t>
            </a:r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855404" y="2586768"/>
                <a:ext cx="8431823" cy="6896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1!</m:t>
                          </m:r>
                        </m:den>
                      </m:f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′′′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num>
                        <m:den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+ …</m:t>
                      </m:r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5404" y="2586768"/>
                <a:ext cx="8431823" cy="6896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97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Alguns algoritmos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222572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000" dirty="0" smtClean="0"/>
              <a:t>Adams/BDF: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São métodos lineares multipasso, que aproximam a derivada de uma função utilizando informação já conhecida sobre ela</a:t>
            </a:r>
            <a:r>
              <a:rPr lang="pt-BR" sz="2000" dirty="0" smtClean="0"/>
              <a:t>.</a:t>
            </a:r>
          </a:p>
          <a:p>
            <a:pPr algn="just"/>
            <a:endParaRPr lang="pt-BR" sz="2000" dirty="0" smtClean="0"/>
          </a:p>
          <a:p>
            <a:pPr algn="just"/>
            <a:r>
              <a:rPr lang="pt-BR" sz="2000" dirty="0"/>
              <a:t>Pertencem a família de Métodos Trapezóides, podem ser derivados da seguinte regra:</a:t>
            </a:r>
            <a:endParaRPr lang="pt-BR" sz="2000" dirty="0" smtClean="0"/>
          </a:p>
          <a:p>
            <a:pPr algn="just"/>
            <a:endParaRPr lang="pt-BR" sz="20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590791" y="3237112"/>
                <a:ext cx="8566484" cy="8911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t-BR" sz="2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pt-BR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pt-BR" sz="2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p>
                        <m:e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d>
                                <m:dPr>
                                  <m:ctrlPr>
                                    <a:rPr lang="pt-BR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2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BR" sz="2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pt-B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pt-BR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2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d>
                                    <m:dPr>
                                      <m:ctrl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BR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2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  <m:sub>
                                          <m:r>
                                            <a:rPr lang="pt-BR" sz="22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pt-BR" sz="2200" i="1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pt-BR" sz="2200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791" y="3237112"/>
                <a:ext cx="8566484" cy="891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0" y="4408144"/>
            <a:ext cx="12192000" cy="1715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/>
              <a:t>Esses métodos utilizam os resultados calculados anteriormente para obter aproximações da função</a:t>
            </a:r>
            <a:r>
              <a:rPr lang="pt-BR" sz="2000" dirty="0" smtClean="0"/>
              <a:t>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Esses métodos são ideais para solucionar Eq. Diferenciais do tipo Stiff.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30873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Alguns algoritmos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0" y="1011384"/>
                <a:ext cx="12192000" cy="457198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pt-BR" sz="2000" dirty="0" smtClean="0"/>
                  <a:t>Um exemplo é o problema de valor inicial: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t-BR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=−15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000" dirty="0" smtClean="0"/>
                  <a:t> mostrado no gráfico abaixo.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011384"/>
                <a:ext cx="12192000" cy="457198"/>
              </a:xfrm>
              <a:blipFill>
                <a:blip r:embed="rId2"/>
                <a:stretch>
                  <a:fillRect l="-200" t="-9333" b="-9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195" y="2144590"/>
            <a:ext cx="8318325" cy="3227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5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Implementando modelos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5846617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Para implementarmos nossos modelos utilizaremos o pacote deSolve</a:t>
            </a:r>
            <a:r>
              <a:rPr lang="pt-BR" sz="2000" dirty="0" smtClean="0"/>
              <a:t>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O pacote deSolve é um pacote da linguagem R que trata da resolução numérica de sistemas de equações diferenciais</a:t>
            </a:r>
            <a:r>
              <a:rPr lang="pt-BR" sz="2000" dirty="0" smtClean="0"/>
              <a:t>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O pacote contém funções que resolvem problemas de valor inicial de um </a:t>
            </a:r>
            <a:r>
              <a:rPr lang="pt-BR" sz="2000" dirty="0" smtClean="0"/>
              <a:t>sistema de </a:t>
            </a:r>
            <a:r>
              <a:rPr lang="pt-BR" sz="2000" dirty="0"/>
              <a:t>equações diferenciais ordinárias de primeira ordem , equações diferenciais parciais, equações diferenciais algébricas e equações diferenciais com atraso</a:t>
            </a:r>
            <a:r>
              <a:rPr lang="pt-BR" sz="2000" dirty="0" smtClean="0"/>
              <a:t>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O pacote provê uma interface para as funções escritas em FORTRAN e uma implementação em C de solucionadores da </a:t>
            </a:r>
            <a:r>
              <a:rPr lang="pt-BR" sz="2000" dirty="0" smtClean="0"/>
              <a:t>família </a:t>
            </a:r>
            <a:r>
              <a:rPr lang="pt-BR" sz="2000" dirty="0"/>
              <a:t>Runge-Kutta</a:t>
            </a:r>
            <a:r>
              <a:rPr lang="pt-BR" sz="2000" dirty="0" smtClean="0"/>
              <a:t>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O pacote também contém rotinas desenhadas para resolver EDO’s resultantes de </a:t>
            </a:r>
            <a:r>
              <a:rPr lang="pt-BR" sz="2000" dirty="0" smtClean="0"/>
              <a:t>EDP’s </a:t>
            </a:r>
            <a:r>
              <a:rPr lang="pt-BR" sz="2000" dirty="0"/>
              <a:t>que foram convertidas para EDO’s usando diferenciação numérica.</a:t>
            </a:r>
            <a:endParaRPr lang="pt-BR" sz="2000" dirty="0" smtClean="0"/>
          </a:p>
        </p:txBody>
      </p:sp>
    </p:spTree>
    <p:extLst>
      <p:ext uri="{BB962C8B-B14F-4D97-AF65-F5344CB8AC3E}">
        <p14:creationId xmlns:p14="http://schemas.microsoft.com/office/powerpoint/2010/main" val="1582306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181751" y="1709943"/>
            <a:ext cx="7766936" cy="164630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400" dirty="0" smtClean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INTEGRAÇÃO NUMÉRICA</a:t>
            </a:r>
            <a:endParaRPr lang="pt-BR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4802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Implementando modelos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5"/>
            <a:ext cx="12192000" cy="1122216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Para implementarmos nossos modelos </a:t>
            </a:r>
            <a:r>
              <a:rPr lang="pt-BR" sz="2000" dirty="0" smtClean="0"/>
              <a:t>em R, devemos conhecer a função ode, ela “embrulha” 17 métodos diferentes para a resolução de EDO’s, abaixo foi construída uma tabela com os principais métodos e algumas de suas características:</a:t>
            </a: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0148721"/>
              </p:ext>
            </p:extLst>
          </p:nvPr>
        </p:nvGraphicFramePr>
        <p:xfrm>
          <a:off x="1155029" y="2332185"/>
          <a:ext cx="10198771" cy="3601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3242">
                  <a:extLst>
                    <a:ext uri="{9D8B030D-6E8A-4147-A177-3AD203B41FA5}">
                      <a16:colId xmlns:a16="http://schemas.microsoft.com/office/drawing/2014/main" val="1416670983"/>
                    </a:ext>
                  </a:extLst>
                </a:gridCol>
                <a:gridCol w="1526287">
                  <a:extLst>
                    <a:ext uri="{9D8B030D-6E8A-4147-A177-3AD203B41FA5}">
                      <a16:colId xmlns:a16="http://schemas.microsoft.com/office/drawing/2014/main" val="962624848"/>
                    </a:ext>
                  </a:extLst>
                </a:gridCol>
                <a:gridCol w="1623316">
                  <a:extLst>
                    <a:ext uri="{9D8B030D-6E8A-4147-A177-3AD203B41FA5}">
                      <a16:colId xmlns:a16="http://schemas.microsoft.com/office/drawing/2014/main" val="4251644161"/>
                    </a:ext>
                  </a:extLst>
                </a:gridCol>
                <a:gridCol w="1964080">
                  <a:extLst>
                    <a:ext uri="{9D8B030D-6E8A-4147-A177-3AD203B41FA5}">
                      <a16:colId xmlns:a16="http://schemas.microsoft.com/office/drawing/2014/main" val="1779172256"/>
                    </a:ext>
                  </a:extLst>
                </a:gridCol>
                <a:gridCol w="1757688">
                  <a:extLst>
                    <a:ext uri="{9D8B030D-6E8A-4147-A177-3AD203B41FA5}">
                      <a16:colId xmlns:a16="http://schemas.microsoft.com/office/drawing/2014/main" val="172918978"/>
                    </a:ext>
                  </a:extLst>
                </a:gridCol>
                <a:gridCol w="1584158">
                  <a:extLst>
                    <a:ext uri="{9D8B030D-6E8A-4147-A177-3AD203B41FA5}">
                      <a16:colId xmlns:a16="http://schemas.microsoft.com/office/drawing/2014/main" val="3433411827"/>
                    </a:ext>
                  </a:extLst>
                </a:gridCol>
              </a:tblGrid>
              <a:tr h="630118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Método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Stiff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NonStiff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Identifica Stiffness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Troca de método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Encontra raízes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7215929"/>
                  </a:ext>
                </a:extLst>
              </a:tr>
              <a:tr h="41633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lsoda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008819"/>
                  </a:ext>
                </a:extLst>
              </a:tr>
              <a:tr h="41633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lsodar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158255"/>
                  </a:ext>
                </a:extLst>
              </a:tr>
              <a:tr h="41633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lsode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957810"/>
                  </a:ext>
                </a:extLst>
              </a:tr>
              <a:tr h="41633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rk4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3908534"/>
                  </a:ext>
                </a:extLst>
              </a:tr>
              <a:tr h="45301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adams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137495"/>
                  </a:ext>
                </a:extLst>
              </a:tr>
              <a:tr h="41483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bdf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826148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radau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8202903"/>
                  </a:ext>
                </a:extLst>
              </a:tr>
            </a:tbl>
          </a:graphicData>
        </a:graphic>
      </p:graphicFrame>
      <p:pic>
        <p:nvPicPr>
          <p:cNvPr id="6" name="Imagem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28" y="2997204"/>
            <a:ext cx="366562" cy="36656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44" y="2997204"/>
            <a:ext cx="366562" cy="3665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071" y="2997204"/>
            <a:ext cx="366562" cy="3665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20" y="2997204"/>
            <a:ext cx="366562" cy="3665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28" y="3416699"/>
            <a:ext cx="366562" cy="3665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44" y="3416699"/>
            <a:ext cx="366562" cy="3665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681" y="3415015"/>
            <a:ext cx="366562" cy="3665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420" y="3409696"/>
            <a:ext cx="366562" cy="36656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586" y="3399648"/>
            <a:ext cx="366562" cy="3665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37" y="3826665"/>
            <a:ext cx="366562" cy="366562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44" y="3811352"/>
            <a:ext cx="366562" cy="36656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586" y="3823395"/>
            <a:ext cx="366562" cy="366562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17" y="3006481"/>
            <a:ext cx="340463" cy="340463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54" y="4277885"/>
            <a:ext cx="320626" cy="320626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44" y="4267040"/>
            <a:ext cx="366562" cy="366562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744" y="4689785"/>
            <a:ext cx="366562" cy="366562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066" y="5103087"/>
            <a:ext cx="366562" cy="366562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066" y="5525827"/>
            <a:ext cx="366562" cy="366562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969" y="5525827"/>
            <a:ext cx="366562" cy="366562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307" y="4697803"/>
            <a:ext cx="320626" cy="320626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937" y="5149023"/>
            <a:ext cx="320626" cy="320626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048" y="5142054"/>
            <a:ext cx="320626" cy="320626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49" y="5550498"/>
            <a:ext cx="320626" cy="320626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45" y="3849494"/>
            <a:ext cx="320626" cy="320626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45" y="4277885"/>
            <a:ext cx="320626" cy="320626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045" y="4697803"/>
            <a:ext cx="320626" cy="320626"/>
          </a:xfrm>
          <a:prstGeom prst="rect">
            <a:avLst/>
          </a:prstGeom>
        </p:spPr>
      </p:pic>
      <p:pic>
        <p:nvPicPr>
          <p:cNvPr id="50" name="Imagem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388" y="3857288"/>
            <a:ext cx="320626" cy="320626"/>
          </a:xfrm>
          <a:prstGeom prst="rect">
            <a:avLst/>
          </a:prstGeom>
        </p:spPr>
      </p:pic>
      <p:pic>
        <p:nvPicPr>
          <p:cNvPr id="51" name="Imagem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13" y="4290008"/>
            <a:ext cx="320626" cy="320626"/>
          </a:xfrm>
          <a:prstGeom prst="rect">
            <a:avLst/>
          </a:prstGeom>
        </p:spPr>
      </p:pic>
      <p:pic>
        <p:nvPicPr>
          <p:cNvPr id="52" name="Imagem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722" y="4718111"/>
            <a:ext cx="320626" cy="320626"/>
          </a:xfrm>
          <a:prstGeom prst="rect">
            <a:avLst/>
          </a:prstGeom>
        </p:spPr>
      </p:pic>
      <p:pic>
        <p:nvPicPr>
          <p:cNvPr id="53" name="Imagem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13" y="5146214"/>
            <a:ext cx="320626" cy="320626"/>
          </a:xfrm>
          <a:prstGeom prst="rect">
            <a:avLst/>
          </a:prstGeom>
        </p:spPr>
      </p:pic>
      <p:pic>
        <p:nvPicPr>
          <p:cNvPr id="54" name="Imagem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513" y="5550730"/>
            <a:ext cx="320626" cy="320626"/>
          </a:xfrm>
          <a:prstGeom prst="rect">
            <a:avLst/>
          </a:prstGeom>
        </p:spPr>
      </p:pic>
      <p:pic>
        <p:nvPicPr>
          <p:cNvPr id="55" name="Imagem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17" y="4271744"/>
            <a:ext cx="320626" cy="320626"/>
          </a:xfrm>
          <a:prstGeom prst="rect">
            <a:avLst/>
          </a:prstGeom>
        </p:spPr>
      </p:pic>
      <p:pic>
        <p:nvPicPr>
          <p:cNvPr id="56" name="Imagem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17" y="4697803"/>
            <a:ext cx="320626" cy="320626"/>
          </a:xfrm>
          <a:prstGeom prst="rect">
            <a:avLst/>
          </a:prstGeom>
        </p:spPr>
      </p:pic>
      <p:pic>
        <p:nvPicPr>
          <p:cNvPr id="57" name="Imagem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17" y="5132800"/>
            <a:ext cx="320626" cy="320626"/>
          </a:xfrm>
          <a:prstGeom prst="rect">
            <a:avLst/>
          </a:prstGeom>
        </p:spPr>
      </p:pic>
      <p:pic>
        <p:nvPicPr>
          <p:cNvPr id="58" name="Imagem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17" y="5550498"/>
            <a:ext cx="320626" cy="32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Implementando modelos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457199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Começaremos implementando nosso primeiro exemplo:</a:t>
            </a:r>
          </a:p>
          <a:p>
            <a:pPr algn="just"/>
            <a:endParaRPr lang="pt-BR" sz="20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517" y="1716333"/>
            <a:ext cx="5683860" cy="45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78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Implementando modelos</a:t>
            </a:r>
            <a:endParaRPr lang="pt-BR" sz="4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6861"/>
            <a:ext cx="5847334" cy="37879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354" y="1566861"/>
            <a:ext cx="5882054" cy="381043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48" y="2191115"/>
            <a:ext cx="1114425" cy="75247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442" y="2191115"/>
            <a:ext cx="1562100" cy="781050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932136" y="56067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355217"/>
                  </p:ext>
                </p:extLst>
              </p:nvPr>
            </p:nvGraphicFramePr>
            <p:xfrm>
              <a:off x="3258621" y="5693147"/>
              <a:ext cx="567475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3567">
                      <a:extLst>
                        <a:ext uri="{9D8B030D-6E8A-4147-A177-3AD203B41FA5}">
                          <a16:colId xmlns:a16="http://schemas.microsoft.com/office/drawing/2014/main" val="3856932328"/>
                        </a:ext>
                      </a:extLst>
                    </a:gridCol>
                    <a:gridCol w="1111205">
                      <a:extLst>
                        <a:ext uri="{9D8B030D-6E8A-4147-A177-3AD203B41FA5}">
                          <a16:colId xmlns:a16="http://schemas.microsoft.com/office/drawing/2014/main" val="682827979"/>
                        </a:ext>
                      </a:extLst>
                    </a:gridCol>
                    <a:gridCol w="1149036">
                      <a:extLst>
                        <a:ext uri="{9D8B030D-6E8A-4147-A177-3AD203B41FA5}">
                          <a16:colId xmlns:a16="http://schemas.microsoft.com/office/drawing/2014/main" val="2047624433"/>
                        </a:ext>
                      </a:extLst>
                    </a:gridCol>
                    <a:gridCol w="1177155">
                      <a:extLst>
                        <a:ext uri="{9D8B030D-6E8A-4147-A177-3AD203B41FA5}">
                          <a16:colId xmlns:a16="http://schemas.microsoft.com/office/drawing/2014/main" val="3992686042"/>
                        </a:ext>
                      </a:extLst>
                    </a:gridCol>
                    <a:gridCol w="1163795">
                      <a:extLst>
                        <a:ext uri="{9D8B030D-6E8A-4147-A177-3AD203B41FA5}">
                          <a16:colId xmlns:a16="http://schemas.microsoft.com/office/drawing/2014/main" val="26185385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y(0)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y(1)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y(3)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088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1" i="0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p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6.15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20.16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58.25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2020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a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4355217"/>
                  </p:ext>
                </p:extLst>
              </p:nvPr>
            </p:nvGraphicFramePr>
            <p:xfrm>
              <a:off x="3258621" y="5693147"/>
              <a:ext cx="567475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73567">
                      <a:extLst>
                        <a:ext uri="{9D8B030D-6E8A-4147-A177-3AD203B41FA5}">
                          <a16:colId xmlns:a16="http://schemas.microsoft.com/office/drawing/2014/main" val="3856932328"/>
                        </a:ext>
                      </a:extLst>
                    </a:gridCol>
                    <a:gridCol w="1111205">
                      <a:extLst>
                        <a:ext uri="{9D8B030D-6E8A-4147-A177-3AD203B41FA5}">
                          <a16:colId xmlns:a16="http://schemas.microsoft.com/office/drawing/2014/main" val="682827979"/>
                        </a:ext>
                      </a:extLst>
                    </a:gridCol>
                    <a:gridCol w="1149036">
                      <a:extLst>
                        <a:ext uri="{9D8B030D-6E8A-4147-A177-3AD203B41FA5}">
                          <a16:colId xmlns:a16="http://schemas.microsoft.com/office/drawing/2014/main" val="2047624433"/>
                        </a:ext>
                      </a:extLst>
                    </a:gridCol>
                    <a:gridCol w="1177155">
                      <a:extLst>
                        <a:ext uri="{9D8B030D-6E8A-4147-A177-3AD203B41FA5}">
                          <a16:colId xmlns:a16="http://schemas.microsoft.com/office/drawing/2014/main" val="3992686042"/>
                        </a:ext>
                      </a:extLst>
                    </a:gridCol>
                    <a:gridCol w="1163795">
                      <a:extLst>
                        <a:ext uri="{9D8B030D-6E8A-4147-A177-3AD203B41FA5}">
                          <a16:colId xmlns:a16="http://schemas.microsoft.com/office/drawing/2014/main" val="26185385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y(0)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y(1)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y(3)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088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7"/>
                          <a:stretch>
                            <a:fillRect l="-568" t="-111475" r="-431818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6.15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20.16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58.25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2020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5735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Implementando modelos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59" y="923917"/>
            <a:ext cx="8468082" cy="548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0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Implementando modelos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457199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Então para o segundo exemplo:</a:t>
            </a:r>
          </a:p>
          <a:p>
            <a:pPr algn="just"/>
            <a:endParaRPr lang="pt-BR" sz="2000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890" y="1632805"/>
            <a:ext cx="6526220" cy="444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52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Implementando modelos</a:t>
            </a:r>
            <a:endParaRPr lang="pt-BR" sz="4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8582"/>
            <a:ext cx="5902890" cy="382392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97" y="1389222"/>
            <a:ext cx="6147903" cy="39826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8" y="2129570"/>
            <a:ext cx="981075" cy="75247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788" y="2120045"/>
            <a:ext cx="1638300" cy="762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28228"/>
                  </p:ext>
                </p:extLst>
              </p:nvPr>
            </p:nvGraphicFramePr>
            <p:xfrm>
              <a:off x="3258621" y="5502644"/>
              <a:ext cx="5674758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6810">
                      <a:extLst>
                        <a:ext uri="{9D8B030D-6E8A-4147-A177-3AD203B41FA5}">
                          <a16:colId xmlns:a16="http://schemas.microsoft.com/office/drawing/2014/main" val="3856932328"/>
                        </a:ext>
                      </a:extLst>
                    </a:gridCol>
                    <a:gridCol w="852854">
                      <a:extLst>
                        <a:ext uri="{9D8B030D-6E8A-4147-A177-3AD203B41FA5}">
                          <a16:colId xmlns:a16="http://schemas.microsoft.com/office/drawing/2014/main" val="682827979"/>
                        </a:ext>
                      </a:extLst>
                    </a:gridCol>
                    <a:gridCol w="974144">
                      <a:extLst>
                        <a:ext uri="{9D8B030D-6E8A-4147-A177-3AD203B41FA5}">
                          <a16:colId xmlns:a16="http://schemas.microsoft.com/office/drawing/2014/main" val="2047624433"/>
                        </a:ext>
                      </a:extLst>
                    </a:gridCol>
                    <a:gridCol w="1177155">
                      <a:extLst>
                        <a:ext uri="{9D8B030D-6E8A-4147-A177-3AD203B41FA5}">
                          <a16:colId xmlns:a16="http://schemas.microsoft.com/office/drawing/2014/main" val="3992686042"/>
                        </a:ext>
                      </a:extLst>
                    </a:gridCol>
                    <a:gridCol w="1163795">
                      <a:extLst>
                        <a:ext uri="{9D8B030D-6E8A-4147-A177-3AD203B41FA5}">
                          <a16:colId xmlns:a16="http://schemas.microsoft.com/office/drawing/2014/main" val="26185385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y(0)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y(1)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y(3)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08824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  <m:sSup>
                                  <m:sSupPr>
                                    <m:ctrlPr>
                                      <a:rPr lang="pt-BR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p>
                                <m:r>
                                  <a:rPr lang="pt-BR" b="1" i="1" smtClean="0">
                                    <a:latin typeface="Cambria Math" panose="02040503050406030204" pitchFamily="18" charset="0"/>
                                  </a:rPr>
                                  <m:t>+ </m:t>
                                </m:r>
                                <m:sSup>
                                  <m:sSupPr>
                                    <m:ctrlP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e>
                                  <m:sup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pt-BR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1.95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39.82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363.25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20204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ela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5128228"/>
                  </p:ext>
                </p:extLst>
              </p:nvPr>
            </p:nvGraphicFramePr>
            <p:xfrm>
              <a:off x="3258621" y="5502644"/>
              <a:ext cx="5674758" cy="7427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06810">
                      <a:extLst>
                        <a:ext uri="{9D8B030D-6E8A-4147-A177-3AD203B41FA5}">
                          <a16:colId xmlns:a16="http://schemas.microsoft.com/office/drawing/2014/main" val="3856932328"/>
                        </a:ext>
                      </a:extLst>
                    </a:gridCol>
                    <a:gridCol w="852854">
                      <a:extLst>
                        <a:ext uri="{9D8B030D-6E8A-4147-A177-3AD203B41FA5}">
                          <a16:colId xmlns:a16="http://schemas.microsoft.com/office/drawing/2014/main" val="682827979"/>
                        </a:ext>
                      </a:extLst>
                    </a:gridCol>
                    <a:gridCol w="974144">
                      <a:extLst>
                        <a:ext uri="{9D8B030D-6E8A-4147-A177-3AD203B41FA5}">
                          <a16:colId xmlns:a16="http://schemas.microsoft.com/office/drawing/2014/main" val="2047624433"/>
                        </a:ext>
                      </a:extLst>
                    </a:gridCol>
                    <a:gridCol w="1177155">
                      <a:extLst>
                        <a:ext uri="{9D8B030D-6E8A-4147-A177-3AD203B41FA5}">
                          <a16:colId xmlns:a16="http://schemas.microsoft.com/office/drawing/2014/main" val="3992686042"/>
                        </a:ext>
                      </a:extLst>
                    </a:gridCol>
                    <a:gridCol w="1163795">
                      <a:extLst>
                        <a:ext uri="{9D8B030D-6E8A-4147-A177-3AD203B41FA5}">
                          <a16:colId xmlns:a16="http://schemas.microsoft.com/office/drawing/2014/main" val="261853855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t-BR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y(0)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y(1)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y(2)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y(3)</a:t>
                          </a:r>
                          <a:endParaRPr lang="pt-BR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50882456"/>
                      </a:ext>
                    </a:extLst>
                  </a:tr>
                  <a:tr h="371920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6"/>
                          <a:stretch>
                            <a:fillRect l="-405" t="-108065" r="-278947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-1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1.95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39.82</a:t>
                          </a:r>
                          <a:endParaRPr lang="pt-BR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dirty="0" smtClean="0"/>
                            <a:t>363.25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702020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880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Implementando modelos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99" y="941502"/>
            <a:ext cx="8249801" cy="534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8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1181751" y="1709943"/>
            <a:ext cx="7766936" cy="1646302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2E83C3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/>
                <a:ea typeface="+mj-ea"/>
                <a:cs typeface="+mj-cs"/>
              </a:rPr>
              <a:t>Referências</a:t>
            </a:r>
            <a:endParaRPr kumimoji="0" lang="pt-BR" sz="3600" b="0" i="0" u="none" strike="noStrike" kern="1200" cap="none" spc="0" normalizeH="0" baseline="0" noProof="0" dirty="0">
              <a:ln>
                <a:noFill/>
              </a:ln>
              <a:solidFill>
                <a:srgbClr val="2E83C3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rebuchet MS" panose="020B0603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84514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Referências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808182"/>
            <a:ext cx="12192000" cy="6127355"/>
          </a:xfrm>
        </p:spPr>
        <p:txBody>
          <a:bodyPr>
            <a:normAutofit/>
          </a:bodyPr>
          <a:lstStyle/>
          <a:p>
            <a:pPr algn="just"/>
            <a:r>
              <a:rPr lang="pt-BR" sz="1600" dirty="0" smtClean="0"/>
              <a:t>Parte do material utilizado para a construção dessa aula pode ser encontrado em </a:t>
            </a:r>
            <a:r>
              <a:rPr lang="pt-BR" sz="1600" dirty="0" smtClean="0">
                <a:hlinkClick r:id="rId2"/>
              </a:rPr>
              <a:t>https</a:t>
            </a:r>
            <a:r>
              <a:rPr lang="pt-BR" sz="1600" dirty="0">
                <a:hlinkClick r:id="rId2"/>
              </a:rPr>
              <a:t>://</a:t>
            </a:r>
            <a:r>
              <a:rPr lang="pt-BR" sz="1600" dirty="0" smtClean="0">
                <a:hlinkClick r:id="rId2"/>
              </a:rPr>
              <a:t>github.com/lmmacul/Apostila-LMA</a:t>
            </a:r>
            <a:r>
              <a:rPr lang="pt-BR" sz="1600" dirty="0" smtClean="0"/>
              <a:t>.</a:t>
            </a:r>
          </a:p>
          <a:p>
            <a:pPr algn="just"/>
            <a:endParaRPr lang="pt-BR" sz="1600" dirty="0" smtClean="0"/>
          </a:p>
          <a:p>
            <a:pPr algn="just"/>
            <a:r>
              <a:rPr lang="pt-BR" sz="1600" dirty="0" err="1" smtClean="0"/>
              <a:t>Burden</a:t>
            </a:r>
            <a:r>
              <a:rPr lang="pt-BR" sz="1600" dirty="0"/>
              <a:t>, </a:t>
            </a:r>
            <a:r>
              <a:rPr lang="pt-BR" sz="1600" dirty="0" err="1"/>
              <a:t>Faires</a:t>
            </a:r>
            <a:r>
              <a:rPr lang="pt-BR" sz="1600" dirty="0"/>
              <a:t>. </a:t>
            </a:r>
            <a:r>
              <a:rPr lang="pt-BR" sz="1600" b="1" dirty="0" err="1"/>
              <a:t>Numerical</a:t>
            </a:r>
            <a:r>
              <a:rPr lang="pt-BR" sz="1600" b="1" dirty="0"/>
              <a:t> </a:t>
            </a:r>
            <a:r>
              <a:rPr lang="pt-BR" sz="1600" b="1" dirty="0" err="1"/>
              <a:t>Analysis</a:t>
            </a:r>
            <a:r>
              <a:rPr lang="pt-BR" sz="1600" dirty="0"/>
              <a:t>. </a:t>
            </a:r>
          </a:p>
          <a:p>
            <a:pPr algn="just"/>
            <a:endParaRPr lang="pt-BR" sz="1600" dirty="0"/>
          </a:p>
          <a:p>
            <a:pPr algn="just"/>
            <a:r>
              <a:rPr lang="en-US" sz="1600" dirty="0"/>
              <a:t>Stiff Differential Equation,  </a:t>
            </a:r>
            <a:r>
              <a:rPr lang="en-US" sz="1600" dirty="0" err="1"/>
              <a:t>MathWorks</a:t>
            </a:r>
            <a:r>
              <a:rPr lang="en-US" sz="1600" dirty="0"/>
              <a:t>. Disponível em: </a:t>
            </a:r>
            <a:r>
              <a:rPr lang="en-US" sz="1600" dirty="0">
                <a:hlinkClick r:id="rId3"/>
              </a:rPr>
              <a:t>https://</a:t>
            </a:r>
            <a:r>
              <a:rPr lang="en-US" sz="1600" dirty="0" smtClean="0">
                <a:hlinkClick r:id="rId3"/>
              </a:rPr>
              <a:t>www.mathworks.com/company/newsletters/articles/stiff-differential-equations.html</a:t>
            </a:r>
            <a:endParaRPr lang="en-US" sz="1600" dirty="0" smtClean="0"/>
          </a:p>
          <a:p>
            <a:pPr algn="just"/>
            <a:endParaRPr lang="pt-BR" sz="1600" dirty="0"/>
          </a:p>
          <a:p>
            <a:pPr algn="just"/>
            <a:r>
              <a:rPr lang="pt-BR" sz="1600" dirty="0" smtClean="0"/>
              <a:t>SOLUÇÃO NUMÉRICA DE EQUAÇÕES DIFERENCIAIS ORDINÁRIAS. Faculdade de Computação. UNESP – Bauru. Disponível em: </a:t>
            </a:r>
            <a:r>
              <a:rPr lang="pt-BR" sz="1600" dirty="0">
                <a:hlinkClick r:id="rId4"/>
              </a:rPr>
              <a:t>http://wwwp.fc.unesp.br/~</a:t>
            </a:r>
            <a:r>
              <a:rPr lang="pt-BR" sz="1600" dirty="0" smtClean="0">
                <a:hlinkClick r:id="rId4"/>
              </a:rPr>
              <a:t>adriana/Numerico/EDO.pdf</a:t>
            </a:r>
            <a:r>
              <a:rPr lang="pt-BR" sz="1600" dirty="0" smtClean="0"/>
              <a:t>.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 smtClean="0"/>
              <a:t>Problemas de Valor de Contorno. S.S.J. Paulo. – Notas de Aula. – IMECC/UNICAMP. 2017. Disponível em: </a:t>
            </a:r>
            <a:r>
              <a:rPr lang="pt-BR" sz="1600" dirty="0">
                <a:hlinkClick r:id="rId5"/>
              </a:rPr>
              <a:t>https://www.ime.unicamp.br/~</a:t>
            </a:r>
            <a:r>
              <a:rPr lang="pt-BR" sz="1600" dirty="0" smtClean="0">
                <a:hlinkClick r:id="rId5"/>
              </a:rPr>
              <a:t>pjssilva/pdfs/notas_de_aula/ms211/Problemas_de_Valor_de_Contorno.pdf</a:t>
            </a:r>
            <a:r>
              <a:rPr lang="pt-BR" sz="1600" dirty="0" smtClean="0"/>
              <a:t>.</a:t>
            </a:r>
          </a:p>
          <a:p>
            <a:pPr algn="just"/>
            <a:endParaRPr lang="pt-BR" sz="2000" dirty="0" smtClean="0"/>
          </a:p>
          <a:p>
            <a:pPr algn="just"/>
            <a:r>
              <a:rPr lang="en-US" sz="1600" dirty="0"/>
              <a:t>Numerically solving differential equations with </a:t>
            </a:r>
            <a:r>
              <a:rPr lang="en-US" sz="1600" dirty="0" smtClean="0"/>
              <a:t>R. C. Renato. Disponível em: </a:t>
            </a:r>
            <a:r>
              <a:rPr lang="pt-BR" sz="1600" dirty="0">
                <a:hlinkClick r:id="rId6"/>
              </a:rPr>
              <a:t>http://</a:t>
            </a:r>
            <a:r>
              <a:rPr lang="pt-BR" sz="1600" dirty="0" smtClean="0">
                <a:hlinkClick r:id="rId6"/>
              </a:rPr>
              <a:t>rpubs.com/renatocoutinho/ode_integration</a:t>
            </a:r>
            <a:r>
              <a:rPr lang="pt-BR" sz="1600" dirty="0" smtClean="0"/>
              <a:t>.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 err="1" smtClean="0"/>
              <a:t>Soetaert</a:t>
            </a:r>
            <a:r>
              <a:rPr lang="pt-BR" sz="1600" dirty="0" smtClean="0"/>
              <a:t>, K.; Cash, J.; </a:t>
            </a:r>
            <a:r>
              <a:rPr lang="pt-BR" sz="1600" dirty="0" err="1" smtClean="0"/>
              <a:t>Mazzia</a:t>
            </a:r>
            <a:r>
              <a:rPr lang="pt-BR" sz="1600" dirty="0" smtClean="0"/>
              <a:t>, F. </a:t>
            </a:r>
            <a:r>
              <a:rPr lang="pt-BR" sz="1600" b="1" dirty="0" err="1"/>
              <a:t>Solving</a:t>
            </a:r>
            <a:r>
              <a:rPr lang="pt-BR" sz="1600" b="1" dirty="0"/>
              <a:t> </a:t>
            </a:r>
            <a:r>
              <a:rPr lang="pt-BR" sz="1600" b="1" dirty="0" err="1"/>
              <a:t>Diferential</a:t>
            </a:r>
            <a:r>
              <a:rPr lang="pt-BR" sz="1600" b="1" dirty="0"/>
              <a:t> </a:t>
            </a:r>
            <a:r>
              <a:rPr lang="pt-BR" sz="1600" b="1" dirty="0" err="1"/>
              <a:t>Equations</a:t>
            </a:r>
            <a:r>
              <a:rPr lang="pt-BR" sz="1600" b="1" dirty="0"/>
              <a:t> in </a:t>
            </a:r>
            <a:r>
              <a:rPr lang="pt-BR" sz="1600" b="1" dirty="0" smtClean="0"/>
              <a:t>R</a:t>
            </a:r>
            <a:r>
              <a:rPr lang="pt-BR" sz="1600" dirty="0" smtClean="0"/>
              <a:t>. Editora Springer (2012). Use R!</a:t>
            </a:r>
            <a:endParaRPr lang="pt-BR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7446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03811" y="2696920"/>
            <a:ext cx="8596668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6000" dirty="0" smtClean="0"/>
              <a:t>MUITO OBRIGADO!</a:t>
            </a:r>
            <a:endParaRPr lang="pt-BR" sz="6000" dirty="0"/>
          </a:p>
        </p:txBody>
      </p:sp>
    </p:spTree>
    <p:extLst>
      <p:ext uri="{BB962C8B-B14F-4D97-AF65-F5344CB8AC3E}">
        <p14:creationId xmlns:p14="http://schemas.microsoft.com/office/powerpoint/2010/main" val="65507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Temos um problema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2"/>
            <a:ext cx="12192000" cy="3880773"/>
          </a:xfrm>
        </p:spPr>
        <p:txBody>
          <a:bodyPr/>
          <a:lstStyle/>
          <a:p>
            <a:r>
              <a:rPr lang="pt-BR" sz="2000" dirty="0" smtClean="0"/>
              <a:t>Temos uma função de crescimento (Função Logística), dada por:</a:t>
            </a: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0" y="5301671"/>
            <a:ext cx="12192000" cy="15239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L é o valor máximo da função, k é a declividade da curva e x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é o ponto médio da curva sigmoide.</a:t>
            </a:r>
          </a:p>
          <a:p>
            <a:pPr algn="just"/>
            <a:r>
              <a:rPr lang="pt-BR" sz="2000" dirty="0" smtClean="0"/>
              <a:t>Escolhemos essa função pois existem aplicações de interesse sobre ela e a área abaixo de sua curva.</a:t>
            </a:r>
          </a:p>
          <a:p>
            <a:pPr algn="just"/>
            <a:r>
              <a:rPr lang="pt-BR" sz="2000" dirty="0" smtClean="0"/>
              <a:t>Como exemplo: Definir o ponto ótimo de abate, apontar diferenças genéticas entre indivíduos, estimar a quantidade de alimentos demandada pelos animais e etc.</a:t>
            </a:r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>
              <a:buFont typeface="Wingdings 3" charset="2"/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480291" y="2718758"/>
                <a:ext cx="4569937" cy="13327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36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36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91" y="2718758"/>
                <a:ext cx="4569937" cy="13327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agem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517" y="1581006"/>
            <a:ext cx="5505631" cy="344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04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Temos um problema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3"/>
            <a:ext cx="12192000" cy="865544"/>
          </a:xfrm>
        </p:spPr>
        <p:txBody>
          <a:bodyPr/>
          <a:lstStyle/>
          <a:p>
            <a:pPr algn="just"/>
            <a:r>
              <a:rPr lang="pt-BR" sz="2000" dirty="0" smtClean="0"/>
              <a:t>Abaixo temos uma representação da variação individual de cada um dos três parâmetros da função logística:</a:t>
            </a:r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74" y="2450798"/>
            <a:ext cx="3620652" cy="243839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959" y="2455174"/>
            <a:ext cx="3620653" cy="243839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245" y="2455174"/>
            <a:ext cx="3620653" cy="2438399"/>
          </a:xfrm>
          <a:prstGeom prst="rect">
            <a:avLst/>
          </a:prstGeom>
        </p:spPr>
      </p:pic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0" y="5463067"/>
            <a:ext cx="12192000" cy="865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Explicada a variação de cada parâmetro da função logística e dada a importância desta função vamos querer calcular a área abaixo de nossa curva, mas como faremos isso?</a:t>
            </a:r>
          </a:p>
          <a:p>
            <a:pPr marL="0" indent="0">
              <a:buFont typeface="Wingdings 3" charset="2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60058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Temos um problema</a:t>
            </a:r>
            <a:endParaRPr lang="pt-BR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1382"/>
            <a:ext cx="12192000" cy="3880773"/>
          </a:xfrm>
        </p:spPr>
        <p:txBody>
          <a:bodyPr/>
          <a:lstStyle/>
          <a:p>
            <a:r>
              <a:rPr lang="pt-BR" sz="2000" dirty="0" smtClean="0"/>
              <a:t>Para descobrir a área analiticamente podemos integrar nossa função.</a:t>
            </a:r>
          </a:p>
          <a:p>
            <a:endParaRPr lang="pt-BR" sz="2000" dirty="0" smtClean="0"/>
          </a:p>
          <a:p>
            <a:r>
              <a:rPr lang="pt-BR" sz="2000" dirty="0" smtClean="0"/>
              <a:t>Então dada nossa função temos a seguinte integral indefinida:</a:t>
            </a:r>
          </a:p>
          <a:p>
            <a:pPr marL="0" indent="0">
              <a:buNone/>
            </a:pPr>
            <a:endParaRPr lang="pt-BR" sz="2000" dirty="0" smtClean="0"/>
          </a:p>
          <a:p>
            <a:pPr marL="0" indent="0">
              <a:buNone/>
            </a:pPr>
            <a:endParaRPr lang="pt-B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22" y="2795678"/>
                <a:ext cx="12191999" cy="15882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nary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f>
                            <m:f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sz="3200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BR" sz="3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pt-BR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32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BR" sz="3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BR" sz="32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BR" sz="32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pt-BR" sz="3200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pt-BR" sz="3200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pt-BR" sz="320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" y="2795678"/>
                <a:ext cx="12191999" cy="15882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-5" y="4210736"/>
            <a:ext cx="1219200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000" dirty="0" smtClean="0"/>
          </a:p>
          <a:p>
            <a:pPr marL="0" indent="0">
              <a:buFont typeface="Wingdings 3" charset="2"/>
              <a:buNone/>
            </a:pPr>
            <a:endParaRPr lang="pt-BR" dirty="0" smtClean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-22" y="4557130"/>
            <a:ext cx="12192000" cy="2977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Os métodos utilizados para resolver essa integração foram: retirar o termo constante L da integral, substituição de variáveis (3 vezes), aplicar frações parciais no integrando, separação em soma de integrais e mais uma última substituição.</a:t>
            </a:r>
          </a:p>
          <a:p>
            <a:endParaRPr lang="pt-BR" sz="2000" dirty="0"/>
          </a:p>
          <a:p>
            <a:pPr algn="just"/>
            <a:r>
              <a:rPr lang="pt-BR" sz="2000" dirty="0" smtClean="0"/>
              <a:t>Como podemos representar nosso problema computacionalmente? E como encontramos nossa solução?</a:t>
            </a:r>
          </a:p>
          <a:p>
            <a:pPr marL="0" indent="0">
              <a:buFont typeface="Wingdings 3" charset="2"/>
              <a:buNone/>
            </a:pPr>
            <a:endParaRPr lang="pt-BR" sz="2000" dirty="0" smtClean="0"/>
          </a:p>
          <a:p>
            <a:pPr marL="0" indent="0">
              <a:buFont typeface="Wingdings 3" charset="2"/>
              <a:buNone/>
            </a:pPr>
            <a:endParaRPr lang="pt-BR" sz="2000" dirty="0" smtClean="0"/>
          </a:p>
          <a:p>
            <a:pPr marL="0" indent="0">
              <a:buFont typeface="Wingdings 3" charset="2"/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7692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Temos um problema</a:t>
            </a:r>
            <a:endParaRPr lang="pt-B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275774" y="2922165"/>
                <a:ext cx="4569937" cy="11096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5774" y="2922165"/>
                <a:ext cx="4569937" cy="1109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-275774" y="4707254"/>
                <a:ext cx="6849208" cy="12538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−(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−2)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=5</m:t>
                      </m:r>
                      <m:func>
                        <m:func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5774" y="4707254"/>
                <a:ext cx="6849208" cy="1253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0" y="1090566"/>
            <a:ext cx="12192000" cy="1156173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Primeiro vamos fixar alguns parâmetros para podermos integrar uma curva fixa. Digamos que queremos L = 5, x</a:t>
            </a:r>
            <a:r>
              <a:rPr lang="pt-BR" sz="2000" baseline="-25000" dirty="0" smtClean="0"/>
              <a:t>0</a:t>
            </a:r>
            <a:r>
              <a:rPr lang="pt-BR" sz="2000" dirty="0" smtClean="0"/>
              <a:t> = 2 e k =1. Além disso, vamos considerar que gostaríamos de encontrar a área onde x é positivo, então nossa função e sua integral serão dadas por:</a:t>
            </a:r>
            <a:endParaRPr lang="pt-BR" sz="2000" dirty="0"/>
          </a:p>
          <a:p>
            <a:endParaRPr lang="pt-BR" sz="20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6199"/>
            <a:ext cx="5812004" cy="391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69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Temos um problema</a:t>
            </a:r>
            <a:endParaRPr lang="pt-BR" sz="40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0" y="1090566"/>
            <a:ext cx="12192000" cy="850529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Utilizando dois softwares que nos permitem calcular essa integral (</a:t>
            </a:r>
            <a:r>
              <a:rPr lang="pt-BR" sz="2000" i="1" dirty="0" err="1"/>
              <a:t>WolframAlpha</a:t>
            </a:r>
            <a:r>
              <a:rPr lang="pt-BR" sz="2000" i="1" dirty="0" smtClean="0"/>
              <a:t> e Geogebra</a:t>
            </a:r>
            <a:r>
              <a:rPr lang="pt-BR" sz="2000" dirty="0" smtClean="0"/>
              <a:t>) verificamos o seguinte resultado para 0 &lt; x &lt; 8:</a:t>
            </a:r>
            <a:endParaRPr lang="pt-BR" sz="2000" dirty="0"/>
          </a:p>
          <a:p>
            <a:endParaRPr 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00" y="1941095"/>
            <a:ext cx="5149541" cy="340135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96" y="1941095"/>
            <a:ext cx="3109146" cy="3401358"/>
          </a:xfrm>
          <a:prstGeom prst="rect">
            <a:avLst/>
          </a:prstGeom>
        </p:spPr>
      </p:pic>
      <p:sp>
        <p:nvSpPr>
          <p:cNvPr id="10" name="Espaço Reservado para Conteúdo 6"/>
          <p:cNvSpPr txBox="1">
            <a:spLocks/>
          </p:cNvSpPr>
          <p:nvPr/>
        </p:nvSpPr>
        <p:spPr>
          <a:xfrm>
            <a:off x="0" y="5646524"/>
            <a:ext cx="12192000" cy="1211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000" dirty="0" smtClean="0"/>
              <a:t>O valor encontrado é de aproximadamente 29.37 e então nosso problema está resolvido. </a:t>
            </a:r>
          </a:p>
          <a:p>
            <a:pPr algn="just"/>
            <a:r>
              <a:rPr lang="pt-BR" sz="2000" dirty="0" smtClean="0"/>
              <a:t>Mas nem sempre podemos utilizar softwares externos para resolver nossos problemas.</a:t>
            </a:r>
          </a:p>
          <a:p>
            <a:pPr algn="just"/>
            <a:r>
              <a:rPr lang="pt-BR" sz="2000" dirty="0" smtClean="0"/>
              <a:t>Então precisamos implementar nossos próprios algoritmos. 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70949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7782"/>
            <a:ext cx="12192000" cy="1320800"/>
          </a:xfrm>
        </p:spPr>
        <p:txBody>
          <a:bodyPr>
            <a:normAutofit/>
          </a:bodyPr>
          <a:lstStyle/>
          <a:p>
            <a:pPr algn="ctr"/>
            <a:r>
              <a:rPr lang="pt-BR" sz="4000" dirty="0" smtClean="0"/>
              <a:t>Conceitos básicos da integração</a:t>
            </a:r>
            <a:endParaRPr lang="pt-BR" sz="40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0" y="1090566"/>
            <a:ext cx="12192000" cy="850529"/>
          </a:xfrm>
        </p:spPr>
        <p:txBody>
          <a:bodyPr>
            <a:normAutofit/>
          </a:bodyPr>
          <a:lstStyle/>
          <a:p>
            <a:pPr algn="just"/>
            <a:r>
              <a:rPr lang="pt-BR" sz="2000" dirty="0" smtClean="0"/>
              <a:t>Continuaremos utilizando nossa função logística (com parâmetros e intervalo fixados) como exemplo.</a:t>
            </a:r>
            <a:endParaRPr lang="pt-BR" sz="2000" dirty="0"/>
          </a:p>
          <a:p>
            <a:endParaRPr lang="pt-BR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/>
              <p:cNvSpPr txBox="1"/>
              <p:nvPr/>
            </p:nvSpPr>
            <p:spPr>
              <a:xfrm>
                <a:off x="102359" y="3469969"/>
                <a:ext cx="4569937" cy="13840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3600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−2)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8" name="CaixaDe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359" y="3469969"/>
                <a:ext cx="4569937" cy="13840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391" y="1941095"/>
            <a:ext cx="6685514" cy="439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40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1611</TotalTime>
  <Words>1925</Words>
  <Application>Microsoft Office PowerPoint</Application>
  <PresentationFormat>Widescreen</PresentationFormat>
  <Paragraphs>278</Paragraphs>
  <Slides>39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Trebuchet MS</vt:lpstr>
      <vt:lpstr>Wingdings 3</vt:lpstr>
      <vt:lpstr>Facetado</vt:lpstr>
      <vt:lpstr>Métodos numéricos para a solução de integrais e ED’s</vt:lpstr>
      <vt:lpstr>SUMÁRIO</vt:lpstr>
      <vt:lpstr>Apresentação do PowerPoint</vt:lpstr>
      <vt:lpstr>Temos um problema</vt:lpstr>
      <vt:lpstr>Temos um problema</vt:lpstr>
      <vt:lpstr>Temos um problema</vt:lpstr>
      <vt:lpstr>Temos um problema</vt:lpstr>
      <vt:lpstr>Temos um problema</vt:lpstr>
      <vt:lpstr>Conceitos básicos da integração</vt:lpstr>
      <vt:lpstr>Conceitos básicos da integração</vt:lpstr>
      <vt:lpstr>Conceitos básicos da integração</vt:lpstr>
      <vt:lpstr>Conceitos básicos da integração</vt:lpstr>
      <vt:lpstr>Conceitos básicos da integração</vt:lpstr>
      <vt:lpstr>Conceitos básicos da integração</vt:lpstr>
      <vt:lpstr>Conceitos básicos da integração</vt:lpstr>
      <vt:lpstr>Conceitos básicos da integração</vt:lpstr>
      <vt:lpstr>Conceitos básicos da integração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Stiff vs Nonstiff</vt:lpstr>
      <vt:lpstr>Alguns algoritmos</vt:lpstr>
      <vt:lpstr>Alguns algoritmos</vt:lpstr>
      <vt:lpstr>Alguns algoritmos</vt:lpstr>
      <vt:lpstr>Implementando modelos</vt:lpstr>
      <vt:lpstr>Implementando modelos</vt:lpstr>
      <vt:lpstr>Implementando modelos</vt:lpstr>
      <vt:lpstr>Implementando modelos</vt:lpstr>
      <vt:lpstr>Implementando modelos</vt:lpstr>
      <vt:lpstr>Implementando modelos</vt:lpstr>
      <vt:lpstr>Implementando modelos</vt:lpstr>
      <vt:lpstr>Implementando modelos</vt:lpstr>
      <vt:lpstr>Apresentação do PowerPoint</vt:lpstr>
      <vt:lpstr>Referências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INTEGRAÇÃO NUMÉRICA </dc:title>
  <dc:creator>VitorMourao</dc:creator>
  <cp:lastModifiedBy>VitorMourao</cp:lastModifiedBy>
  <cp:revision>109</cp:revision>
  <dcterms:created xsi:type="dcterms:W3CDTF">2019-09-09T20:42:27Z</dcterms:created>
  <dcterms:modified xsi:type="dcterms:W3CDTF">2019-10-09T14:31:17Z</dcterms:modified>
</cp:coreProperties>
</file>